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slideLayout" Target="../slideLayouts/slideLayout11.xml"/><Relationship Id="rId1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Shopping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Analysing 3,900 purchases to uncover spending patterns, customer segments, and strategic insights for data-driven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4829" y="1001197"/>
            <a:ext cx="1582698" cy="287298"/>
          </a:xfrm>
          <a:prstGeom prst="roundRect">
            <a:avLst>
              <a:gd name="adj" fmla="val 17873"/>
            </a:avLst>
          </a:prstGeom>
          <a:solidFill>
            <a:srgbClr val="D6F5E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07" y="1083707"/>
            <a:ext cx="122158" cy="1221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9744" y="1047036"/>
            <a:ext cx="1216104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RECOMMENDATIONS</a:t>
            </a: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534829" y="1349573"/>
            <a:ext cx="6543675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Business Actions</a:t>
            </a:r>
            <a:endParaRPr lang="en-US" sz="3000" dirty="0"/>
          </a:p>
        </p:txBody>
      </p:sp>
      <p:sp>
        <p:nvSpPr>
          <p:cNvPr id="7" name="Shape 3"/>
          <p:cNvSpPr/>
          <p:nvPr/>
        </p:nvSpPr>
        <p:spPr>
          <a:xfrm>
            <a:off x="534829" y="2056328"/>
            <a:ext cx="3960733" cy="1506855"/>
          </a:xfrm>
          <a:prstGeom prst="roundRect">
            <a:avLst>
              <a:gd name="adj" fmla="val 4260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95206" y="2216706"/>
            <a:ext cx="458391" cy="458391"/>
          </a:xfrm>
          <a:prstGeom prst="roundRect">
            <a:avLst>
              <a:gd name="adj" fmla="val 19946041"/>
            </a:avLst>
          </a:prstGeom>
          <a:solidFill>
            <a:srgbClr val="26A688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293" y="2342674"/>
            <a:ext cx="206216" cy="2062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5206" y="2827853"/>
            <a:ext cx="2464356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695206" y="3158252"/>
            <a:ext cx="3639979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 exclusive benefits to convert non-subscribers</a:t>
            </a:r>
            <a:endParaRPr lang="en-US" sz="1200" dirty="0"/>
          </a:p>
        </p:txBody>
      </p:sp>
      <p:sp>
        <p:nvSpPr>
          <p:cNvPr id="12" name="Shape 7"/>
          <p:cNvSpPr/>
          <p:nvPr/>
        </p:nvSpPr>
        <p:spPr>
          <a:xfrm>
            <a:off x="4648319" y="2056328"/>
            <a:ext cx="3960852" cy="1506855"/>
          </a:xfrm>
          <a:prstGeom prst="roundRect">
            <a:avLst>
              <a:gd name="adj" fmla="val 4260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4808696" y="2216706"/>
            <a:ext cx="458391" cy="458391"/>
          </a:xfrm>
          <a:prstGeom prst="roundRect">
            <a:avLst>
              <a:gd name="adj" fmla="val 19946041"/>
            </a:avLst>
          </a:prstGeom>
          <a:solidFill>
            <a:srgbClr val="26A688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4783" y="2342674"/>
            <a:ext cx="206216" cy="20621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808696" y="2827853"/>
            <a:ext cx="2148721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4808696" y="3158252"/>
            <a:ext cx="364009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7" name="Shape 11"/>
          <p:cNvSpPr/>
          <p:nvPr/>
        </p:nvSpPr>
        <p:spPr>
          <a:xfrm>
            <a:off x="534829" y="3715941"/>
            <a:ext cx="8074343" cy="1506855"/>
          </a:xfrm>
          <a:prstGeom prst="roundRect">
            <a:avLst>
              <a:gd name="adj" fmla="val 4260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</p:sp>
      <p:sp>
        <p:nvSpPr>
          <p:cNvPr id="18" name="Shape 12"/>
          <p:cNvSpPr/>
          <p:nvPr/>
        </p:nvSpPr>
        <p:spPr>
          <a:xfrm>
            <a:off x="695206" y="3876318"/>
            <a:ext cx="458391" cy="458391"/>
          </a:xfrm>
          <a:prstGeom prst="roundRect">
            <a:avLst>
              <a:gd name="adj" fmla="val 19946041"/>
            </a:avLst>
          </a:prstGeom>
          <a:solidFill>
            <a:srgbClr val="26A688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293" y="4002286"/>
            <a:ext cx="206216" cy="20621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95206" y="4487466"/>
            <a:ext cx="2351246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Optimize Discounts</a:t>
            </a:r>
            <a:endParaRPr lang="en-US" sz="1500" dirty="0"/>
          </a:p>
        </p:txBody>
      </p:sp>
      <p:sp>
        <p:nvSpPr>
          <p:cNvPr id="21" name="Text 14"/>
          <p:cNvSpPr/>
          <p:nvPr/>
        </p:nvSpPr>
        <p:spPr>
          <a:xfrm>
            <a:off x="695206" y="4817864"/>
            <a:ext cx="7753588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promotions to maintain profit margins</a:t>
            </a:r>
            <a:endParaRPr lang="en-US" sz="1200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829" y="5394603"/>
            <a:ext cx="764024" cy="9169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451610" y="5547360"/>
            <a:ext cx="2681526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Promote Top Products</a:t>
            </a:r>
            <a:endParaRPr lang="en-US" sz="1500" dirty="0"/>
          </a:p>
        </p:txBody>
      </p:sp>
      <p:sp>
        <p:nvSpPr>
          <p:cNvPr id="24" name="Text 16"/>
          <p:cNvSpPr/>
          <p:nvPr/>
        </p:nvSpPr>
        <p:spPr>
          <a:xfrm>
            <a:off x="1451610" y="5877758"/>
            <a:ext cx="7157561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high-rated items in campaigns</a:t>
            </a:r>
            <a:endParaRPr lang="en-US" sz="1200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829" y="6311503"/>
            <a:ext cx="764024" cy="91690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451610" y="6464260"/>
            <a:ext cx="2396252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27" name="Text 18"/>
          <p:cNvSpPr/>
          <p:nvPr/>
        </p:nvSpPr>
        <p:spPr>
          <a:xfrm>
            <a:off x="1451610" y="6794659"/>
            <a:ext cx="7157561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 shipping users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58044" y="607814"/>
            <a:ext cx="1913453" cy="414457"/>
          </a:xfrm>
          <a:prstGeom prst="roundRect">
            <a:avLst>
              <a:gd name="adj" fmla="val 17876"/>
            </a:avLst>
          </a:prstGeom>
          <a:solidFill>
            <a:srgbClr val="D6F5EE"/>
          </a:solidFill>
          <a:ln/>
        </p:spPr>
      </p:sp>
      <p:sp>
        <p:nvSpPr>
          <p:cNvPr id="4" name="Text 1"/>
          <p:cNvSpPr/>
          <p:nvPr/>
        </p:nvSpPr>
        <p:spPr>
          <a:xfrm>
            <a:off x="6390323" y="673894"/>
            <a:ext cx="1648897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OVERVIEW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58044" y="1110377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Data Behind the Insights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6258044" y="2929176"/>
            <a:ext cx="2349818" cy="44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3,900</a:t>
            </a:r>
            <a:endParaRPr lang="en-US" sz="3450" dirty="0"/>
          </a:p>
        </p:txBody>
      </p:sp>
      <p:sp>
        <p:nvSpPr>
          <p:cNvPr id="7" name="Text 4"/>
          <p:cNvSpPr/>
          <p:nvPr/>
        </p:nvSpPr>
        <p:spPr>
          <a:xfrm>
            <a:off x="6258044" y="3645456"/>
            <a:ext cx="2349818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258044" y="4466630"/>
            <a:ext cx="234981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multiple categories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883372" y="2929176"/>
            <a:ext cx="2349937" cy="44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18</a:t>
            </a:r>
            <a:endParaRPr lang="en-US" sz="3450" dirty="0"/>
          </a:p>
        </p:txBody>
      </p:sp>
      <p:sp>
        <p:nvSpPr>
          <p:cNvPr id="10" name="Text 7"/>
          <p:cNvSpPr/>
          <p:nvPr/>
        </p:nvSpPr>
        <p:spPr>
          <a:xfrm>
            <a:off x="8883372" y="3645456"/>
            <a:ext cx="234993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8883372" y="4122182"/>
            <a:ext cx="2349937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per customer transaction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508819" y="2929176"/>
            <a:ext cx="2349818" cy="44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50</a:t>
            </a:r>
            <a:endParaRPr lang="en-US" sz="3450" dirty="0"/>
          </a:p>
        </p:txBody>
      </p:sp>
      <p:sp>
        <p:nvSpPr>
          <p:cNvPr id="13" name="Text 10"/>
          <p:cNvSpPr/>
          <p:nvPr/>
        </p:nvSpPr>
        <p:spPr>
          <a:xfrm>
            <a:off x="11508819" y="3645456"/>
            <a:ext cx="234981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1508819" y="4122182"/>
            <a:ext cx="2349818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coverage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883372" y="6075998"/>
            <a:ext cx="2349937" cy="44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25</a:t>
            </a:r>
            <a:endParaRPr lang="en-US" sz="3450" dirty="0"/>
          </a:p>
        </p:txBody>
      </p:sp>
      <p:sp>
        <p:nvSpPr>
          <p:cNvPr id="16" name="Text 13"/>
          <p:cNvSpPr/>
          <p:nvPr/>
        </p:nvSpPr>
        <p:spPr>
          <a:xfrm>
            <a:off x="8883372" y="6792278"/>
            <a:ext cx="234993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Products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8883372" y="7269004"/>
            <a:ext cx="2349937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items tracked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5162"/>
            <a:ext cx="213979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370767"/>
            <a:ext cx="15801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27371"/>
            <a:ext cx="10155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31356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405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9608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pandas, explored structure with df.info() and summary statistics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28548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3231356"/>
            <a:ext cx="6408063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2" name="Text 9"/>
          <p:cNvSpPr/>
          <p:nvPr/>
        </p:nvSpPr>
        <p:spPr>
          <a:xfrm>
            <a:off x="7428548" y="3405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28548" y="389608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Filled 37 missing Review Rating values using median rating per product 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5548074"/>
            <a:ext cx="3584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60384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and purchase_frequency_days columns for deeper analysis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8548" y="5373767"/>
            <a:ext cx="6408063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0" name="Text 17"/>
          <p:cNvSpPr/>
          <p:nvPr/>
        </p:nvSpPr>
        <p:spPr>
          <a:xfrm>
            <a:off x="7428548" y="5548074"/>
            <a:ext cx="3866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428548" y="603849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MySQL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42950" y="754380"/>
            <a:ext cx="1626156" cy="398740"/>
          </a:xfrm>
          <a:prstGeom prst="roundRect">
            <a:avLst>
              <a:gd name="adj" fmla="val 17888"/>
            </a:avLst>
          </a:prstGeom>
          <a:solidFill>
            <a:srgbClr val="D6F5E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228" y="868799"/>
            <a:ext cx="169783" cy="1697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4903" y="817959"/>
            <a:ext cx="1116925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ANALYSIS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42950" y="1238012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Business Questions</a:t>
            </a:r>
            <a:endParaRPr lang="en-US" sz="4150" dirty="0"/>
          </a:p>
        </p:txBody>
      </p:sp>
      <p:sp>
        <p:nvSpPr>
          <p:cNvPr id="7" name="Text 3"/>
          <p:cNvSpPr/>
          <p:nvPr/>
        </p:nvSpPr>
        <p:spPr>
          <a:xfrm>
            <a:off x="742950" y="3095149"/>
            <a:ext cx="290214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Analysis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2950" y="3639026"/>
            <a:ext cx="3570089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Gender-based revenue comparison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42950" y="4392454"/>
            <a:ext cx="35700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High-spending discount users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42950" y="4806315"/>
            <a:ext cx="35700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by age group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42950" y="5358051"/>
            <a:ext cx="3570089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Performance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42950" y="6233636"/>
            <a:ext cx="35700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5 products by rating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42950" y="6647498"/>
            <a:ext cx="35700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3 products per category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42950" y="7061359"/>
            <a:ext cx="35700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Discount-dependent products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4838581" y="3095149"/>
            <a:ext cx="323207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Behavior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4838581" y="3639026"/>
            <a:ext cx="3570089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 vs. non-subscriber spend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4838581" y="4392454"/>
            <a:ext cx="35700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segmentation analysis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4838581" y="4806315"/>
            <a:ext cx="35700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Repeat buyers &amp; subscriptions</a:t>
            </a:r>
            <a:endParaRPr lang="en-US" sz="1650" dirty="0"/>
          </a:p>
        </p:txBody>
      </p:sp>
      <p:sp>
        <p:nvSpPr>
          <p:cNvPr id="19" name="Text 15"/>
          <p:cNvSpPr/>
          <p:nvPr/>
        </p:nvSpPr>
        <p:spPr>
          <a:xfrm>
            <a:off x="4838581" y="5358051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Operations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4838581" y="5901928"/>
            <a:ext cx="35700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Shipping type comparison</a:t>
            </a:r>
            <a:endParaRPr lang="en-US" sz="1650" dirty="0"/>
          </a:p>
        </p:txBody>
      </p:sp>
      <p:sp>
        <p:nvSpPr>
          <p:cNvPr id="21" name="Text 17"/>
          <p:cNvSpPr/>
          <p:nvPr/>
        </p:nvSpPr>
        <p:spPr>
          <a:xfrm>
            <a:off x="4838581" y="6315789"/>
            <a:ext cx="35700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 strategy effectiveness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996" y="777121"/>
            <a:ext cx="5840135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Insights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3996" y="1791414"/>
            <a:ext cx="7608808" cy="1761411"/>
          </a:xfrm>
          <a:prstGeom prst="roundRect">
            <a:avLst>
              <a:gd name="adj" fmla="val 522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0929" y="2018348"/>
            <a:ext cx="285190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Male Customers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0929" y="2492573"/>
            <a:ext cx="715494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$157,890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80929" y="2975015"/>
            <a:ext cx="715494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Significantly higher spending power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3996" y="3772138"/>
            <a:ext cx="7608808" cy="1761411"/>
          </a:xfrm>
          <a:prstGeom prst="roundRect">
            <a:avLst>
              <a:gd name="adj" fmla="val 522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80929" y="3999071"/>
            <a:ext cx="325445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Female Customers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6480929" y="4473297"/>
            <a:ext cx="715494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$75,191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480929" y="4955738"/>
            <a:ext cx="715494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Opportunity for targeted growth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53996" y="5999559"/>
            <a:ext cx="2152412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Express Shipping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253996" y="6904196"/>
            <a:ext cx="215241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$60.48 avg purchase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949095" y="5999559"/>
            <a:ext cx="2152412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Standard Shipping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8949095" y="6904196"/>
            <a:ext cx="215241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$58.46 avg purchase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644193" y="5977533"/>
            <a:ext cx="2233851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Premium shipping correlates with higher spending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63886"/>
            <a:ext cx="247209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639491"/>
            <a:ext cx="21846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96095"/>
            <a:ext cx="7118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258383"/>
            <a:ext cx="3136106" cy="283488"/>
          </a:xfrm>
          <a:prstGeom prst="roundRect">
            <a:avLst>
              <a:gd name="adj" fmla="val 336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3790" y="3258383"/>
            <a:ext cx="3010614" cy="283488"/>
          </a:xfrm>
          <a:prstGeom prst="roundRect">
            <a:avLst>
              <a:gd name="adj" fmla="val 33606"/>
            </a:avLst>
          </a:prstGeom>
          <a:solidFill>
            <a:srgbClr val="26A688"/>
          </a:solidFill>
          <a:ln/>
        </p:spPr>
      </p:sp>
      <p:sp>
        <p:nvSpPr>
          <p:cNvPr id="7" name="Text 5"/>
          <p:cNvSpPr/>
          <p:nvPr/>
        </p:nvSpPr>
        <p:spPr>
          <a:xfrm>
            <a:off x="4099917" y="3258383"/>
            <a:ext cx="852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96%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82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4315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3.86 average rating - highest performer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35893" y="3258383"/>
            <a:ext cx="3150275" cy="283488"/>
          </a:xfrm>
          <a:prstGeom prst="roundRect">
            <a:avLst>
              <a:gd name="adj" fmla="val 336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235893" y="3258383"/>
            <a:ext cx="2992755" cy="283488"/>
          </a:xfrm>
          <a:prstGeom prst="roundRect">
            <a:avLst>
              <a:gd name="adj" fmla="val 33606"/>
            </a:avLst>
          </a:prstGeom>
          <a:solidFill>
            <a:srgbClr val="26A688"/>
          </a:solidFill>
          <a:ln/>
        </p:spPr>
      </p:sp>
      <p:sp>
        <p:nvSpPr>
          <p:cNvPr id="12" name="Text 10"/>
          <p:cNvSpPr/>
          <p:nvPr/>
        </p:nvSpPr>
        <p:spPr>
          <a:xfrm>
            <a:off x="8556188" y="3258383"/>
            <a:ext cx="8383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95%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382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235893" y="4315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77995" y="3258383"/>
            <a:ext cx="3144322" cy="283488"/>
          </a:xfrm>
          <a:prstGeom prst="roundRect">
            <a:avLst>
              <a:gd name="adj" fmla="val 336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77995" y="3258383"/>
            <a:ext cx="2955608" cy="283488"/>
          </a:xfrm>
          <a:prstGeom prst="roundRect">
            <a:avLst>
              <a:gd name="adj" fmla="val 33606"/>
            </a:avLst>
          </a:prstGeom>
          <a:solidFill>
            <a:srgbClr val="26A688"/>
          </a:solidFill>
          <a:ln/>
        </p:spPr>
      </p:sp>
      <p:sp>
        <p:nvSpPr>
          <p:cNvPr id="17" name="Text 15"/>
          <p:cNvSpPr/>
          <p:nvPr/>
        </p:nvSpPr>
        <p:spPr>
          <a:xfrm>
            <a:off x="12992338" y="3258383"/>
            <a:ext cx="84427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94%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382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677995" y="4315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5245537"/>
            <a:ext cx="3141226" cy="283488"/>
          </a:xfrm>
          <a:prstGeom prst="roundRect">
            <a:avLst>
              <a:gd name="adj" fmla="val 336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93790" y="5245537"/>
            <a:ext cx="2921318" cy="283488"/>
          </a:xfrm>
          <a:prstGeom prst="roundRect">
            <a:avLst>
              <a:gd name="adj" fmla="val 33606"/>
            </a:avLst>
          </a:prstGeom>
          <a:solidFill>
            <a:srgbClr val="26A688"/>
          </a:solidFill>
          <a:ln/>
        </p:spPr>
      </p:sp>
      <p:sp>
        <p:nvSpPr>
          <p:cNvPr id="22" name="Text 20"/>
          <p:cNvSpPr/>
          <p:nvPr/>
        </p:nvSpPr>
        <p:spPr>
          <a:xfrm>
            <a:off x="4105037" y="5245537"/>
            <a:ext cx="8473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93%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93790" y="5812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93790" y="630281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5235893" y="5245537"/>
            <a:ext cx="3142417" cy="283488"/>
          </a:xfrm>
          <a:prstGeom prst="roundRect">
            <a:avLst>
              <a:gd name="adj" fmla="val 336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235893" y="5245537"/>
            <a:ext cx="2890957" cy="283488"/>
          </a:xfrm>
          <a:prstGeom prst="roundRect">
            <a:avLst>
              <a:gd name="adj" fmla="val 33606"/>
            </a:avLst>
          </a:prstGeom>
          <a:solidFill>
            <a:srgbClr val="26A688"/>
          </a:solidFill>
          <a:ln/>
        </p:spPr>
      </p:sp>
      <p:sp>
        <p:nvSpPr>
          <p:cNvPr id="27" name="Text 25"/>
          <p:cNvSpPr/>
          <p:nvPr/>
        </p:nvSpPr>
        <p:spPr>
          <a:xfrm>
            <a:off x="8548330" y="5245537"/>
            <a:ext cx="8461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92%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5235893" y="5812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5235893" y="630281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3.78 average rating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29796" y="363974"/>
            <a:ext cx="5145286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Segmentation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1876" y="1042154"/>
            <a:ext cx="1381125" cy="76235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9332" y="1424702"/>
            <a:ext cx="186095" cy="1860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5279" y="1174433"/>
            <a:ext cx="1019294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Loyal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6045279" y="1460421"/>
            <a:ext cx="1019294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endParaRPr lang="en-US" sz="1000" dirty="0"/>
          </a:p>
        </p:txBody>
      </p:sp>
      <p:sp>
        <p:nvSpPr>
          <p:cNvPr id="7" name="Shape 3"/>
          <p:cNvSpPr/>
          <p:nvPr/>
        </p:nvSpPr>
        <p:spPr>
          <a:xfrm>
            <a:off x="5945981" y="1817132"/>
            <a:ext cx="5521643" cy="7620"/>
          </a:xfrm>
          <a:prstGeom prst="roundRect">
            <a:avLst>
              <a:gd name="adj" fmla="val 729460"/>
            </a:avLst>
          </a:prstGeom>
          <a:solidFill>
            <a:srgbClr val="BCDBD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313" y="1837492"/>
            <a:ext cx="2762250" cy="762357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9332" y="2125623"/>
            <a:ext cx="186095" cy="18609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735842" y="1969770"/>
            <a:ext cx="1023104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Returning</a:t>
            </a:r>
            <a:endParaRPr lang="en-US" sz="1300" dirty="0"/>
          </a:p>
        </p:txBody>
      </p:sp>
      <p:sp>
        <p:nvSpPr>
          <p:cNvPr id="11" name="Text 5"/>
          <p:cNvSpPr/>
          <p:nvPr/>
        </p:nvSpPr>
        <p:spPr>
          <a:xfrm>
            <a:off x="6735842" y="2255758"/>
            <a:ext cx="1023104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1000" dirty="0"/>
          </a:p>
        </p:txBody>
      </p:sp>
      <p:sp>
        <p:nvSpPr>
          <p:cNvPr id="12" name="Shape 6"/>
          <p:cNvSpPr/>
          <p:nvPr/>
        </p:nvSpPr>
        <p:spPr>
          <a:xfrm>
            <a:off x="6636544" y="2612469"/>
            <a:ext cx="4831080" cy="7620"/>
          </a:xfrm>
          <a:prstGeom prst="roundRect">
            <a:avLst>
              <a:gd name="adj" fmla="val 729460"/>
            </a:avLst>
          </a:prstGeom>
          <a:solidFill>
            <a:srgbClr val="BCDBD4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0632" y="2632829"/>
            <a:ext cx="4143494" cy="762357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29213" y="2920960"/>
            <a:ext cx="186095" cy="18609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26404" y="2765108"/>
            <a:ext cx="833795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New</a:t>
            </a:r>
            <a:endParaRPr lang="en-US" sz="1300" dirty="0"/>
          </a:p>
        </p:txBody>
      </p:sp>
      <p:sp>
        <p:nvSpPr>
          <p:cNvPr id="16" name="Text 8"/>
          <p:cNvSpPr/>
          <p:nvPr/>
        </p:nvSpPr>
        <p:spPr>
          <a:xfrm>
            <a:off x="7426404" y="3051096"/>
            <a:ext cx="833795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10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9796" y="3692843"/>
            <a:ext cx="4023955" cy="402395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484269" y="3663077"/>
            <a:ext cx="4023955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loyal customer base represents 80% of total customers</a:t>
            </a:r>
            <a:endParaRPr lang="en-US" sz="1000" dirty="0"/>
          </a:p>
        </p:txBody>
      </p:sp>
      <p:sp>
        <p:nvSpPr>
          <p:cNvPr id="19" name="Text 10"/>
          <p:cNvSpPr/>
          <p:nvPr/>
        </p:nvSpPr>
        <p:spPr>
          <a:xfrm>
            <a:off x="7484269" y="3993952"/>
            <a:ext cx="4023955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958 repeat buyers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subscriptions vs.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2,518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without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650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22972" y="3087648"/>
            <a:ext cx="2133362" cy="379809"/>
          </a:xfrm>
          <a:prstGeom prst="roundRect">
            <a:avLst>
              <a:gd name="adj" fmla="val 17881"/>
            </a:avLst>
          </a:prstGeom>
          <a:solidFill>
            <a:srgbClr val="D6F5EE"/>
          </a:solidFill>
          <a:ln/>
        </p:spPr>
      </p:sp>
      <p:sp>
        <p:nvSpPr>
          <p:cNvPr id="4" name="Text 1"/>
          <p:cNvSpPr/>
          <p:nvPr/>
        </p:nvSpPr>
        <p:spPr>
          <a:xfrm>
            <a:off x="1044178" y="3148251"/>
            <a:ext cx="1890951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ANALYSIS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922972" y="3548301"/>
            <a:ext cx="10325933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Subscribers vs. Non-Subscribers</a:t>
            </a:r>
            <a:endParaRPr lang="en-US" sz="3950" dirty="0"/>
          </a:p>
        </p:txBody>
      </p:sp>
      <p:sp>
        <p:nvSpPr>
          <p:cNvPr id="6" name="Shape 3"/>
          <p:cNvSpPr/>
          <p:nvPr/>
        </p:nvSpPr>
        <p:spPr>
          <a:xfrm>
            <a:off x="922972" y="4483060"/>
            <a:ext cx="6291143" cy="2099310"/>
          </a:xfrm>
          <a:prstGeom prst="roundRect">
            <a:avLst>
              <a:gd name="adj" fmla="val 4044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7882" y="4707969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Subscribers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147882" y="5144929"/>
            <a:ext cx="5841325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1,053 customers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147882" y="5589508"/>
            <a:ext cx="5841325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$59.49 average spend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147882" y="6034088"/>
            <a:ext cx="5841325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$62,645 total revenue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416165" y="4483060"/>
            <a:ext cx="6291143" cy="2099310"/>
          </a:xfrm>
          <a:prstGeom prst="roundRect">
            <a:avLst>
              <a:gd name="adj" fmla="val 4044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41074" y="4707969"/>
            <a:ext cx="266533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Non-Subscribers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641074" y="5144929"/>
            <a:ext cx="5841325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2,847 customers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641074" y="5589508"/>
            <a:ext cx="5841325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$59.87 average spend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641074" y="6034088"/>
            <a:ext cx="5841325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$170,436 total revenue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922972" y="6809661"/>
            <a:ext cx="12784336" cy="858679"/>
          </a:xfrm>
          <a:prstGeom prst="roundRect">
            <a:avLst>
              <a:gd name="adj" fmla="val 9886"/>
            </a:avLst>
          </a:prstGeom>
          <a:solidFill>
            <a:srgbClr val="C1F1E5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22" y="7121604"/>
            <a:ext cx="252651" cy="202049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579721" y="7062192"/>
            <a:ext cx="1192553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Similar spending patterns suggest subscription benefits need enhancement to drive conversion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804160"/>
            <a:ext cx="4610100" cy="262128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280190" y="2190274"/>
            <a:ext cx="2547580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26A688"/>
            </a:solidFill>
            <a:prstDash val="solid"/>
          </a:ln>
        </p:spPr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3898" y="2320290"/>
            <a:ext cx="181451" cy="1814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96075" y="2265878"/>
            <a:ext cx="19879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DASHBOARD</a:t>
            </a:r>
            <a:endParaRPr lang="en-US" sz="1400" dirty="0"/>
          </a:p>
        </p:txBody>
      </p:sp>
      <p:sp>
        <p:nvSpPr>
          <p:cNvPr id="7" name="Text 2"/>
          <p:cNvSpPr/>
          <p:nvPr/>
        </p:nvSpPr>
        <p:spPr>
          <a:xfrm>
            <a:off x="6280190" y="27224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Interactive Analytics Dashboard</a:t>
            </a:r>
            <a:endParaRPr lang="en-US" sz="4450" dirty="0"/>
          </a:p>
        </p:txBody>
      </p:sp>
      <p:sp>
        <p:nvSpPr>
          <p:cNvPr id="8" name="Text 3"/>
          <p:cNvSpPr/>
          <p:nvPr/>
        </p:nvSpPr>
        <p:spPr>
          <a:xfrm>
            <a:off x="6280190" y="4593550"/>
            <a:ext cx="23298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4K</a:t>
            </a:r>
            <a:endParaRPr lang="en-US" sz="3550" dirty="0"/>
          </a:p>
        </p:txBody>
      </p:sp>
      <p:sp>
        <p:nvSpPr>
          <p:cNvPr id="9" name="Text 4"/>
          <p:cNvSpPr/>
          <p:nvPr/>
        </p:nvSpPr>
        <p:spPr>
          <a:xfrm>
            <a:off x="6280190" y="533054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93493" y="4593550"/>
            <a:ext cx="23298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$59.76</a:t>
            </a:r>
            <a:endParaRPr lang="en-US" sz="3550" dirty="0"/>
          </a:p>
        </p:txBody>
      </p:sp>
      <p:sp>
        <p:nvSpPr>
          <p:cNvPr id="11" name="Text 6"/>
          <p:cNvSpPr/>
          <p:nvPr/>
        </p:nvSpPr>
        <p:spPr>
          <a:xfrm>
            <a:off x="8893493" y="533054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506795" y="4593550"/>
            <a:ext cx="23298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3.75</a:t>
            </a:r>
            <a:endParaRPr lang="en-US" sz="3550" dirty="0"/>
          </a:p>
        </p:txBody>
      </p:sp>
      <p:sp>
        <p:nvSpPr>
          <p:cNvPr id="13" name="Text 8"/>
          <p:cNvSpPr/>
          <p:nvPr/>
        </p:nvSpPr>
        <p:spPr>
          <a:xfrm>
            <a:off x="11506795" y="533054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Avg Rating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2026-01-07T05:16:44Z</dcterms:created>
  <dcterms:modified xsi:type="dcterms:W3CDTF">2026-01-07T05:16:44Z</dcterms:modified>
</cp:coreProperties>
</file>